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71" r:id="rId2"/>
    <p:sldId id="272" r:id="rId3"/>
    <p:sldId id="273" r:id="rId4"/>
    <p:sldId id="264" r:id="rId5"/>
    <p:sldId id="277" r:id="rId6"/>
    <p:sldId id="295" r:id="rId7"/>
    <p:sldId id="276" r:id="rId8"/>
    <p:sldId id="297" r:id="rId9"/>
    <p:sldId id="279" r:id="rId10"/>
    <p:sldId id="280" r:id="rId11"/>
    <p:sldId id="304" r:id="rId12"/>
    <p:sldId id="301" r:id="rId13"/>
    <p:sldId id="305" r:id="rId14"/>
    <p:sldId id="308" r:id="rId15"/>
    <p:sldId id="307" r:id="rId16"/>
    <p:sldId id="283" r:id="rId17"/>
    <p:sldId id="298" r:id="rId18"/>
    <p:sldId id="287" r:id="rId19"/>
    <p:sldId id="291" r:id="rId20"/>
    <p:sldId id="299" r:id="rId21"/>
    <p:sldId id="309" r:id="rId22"/>
    <p:sldId id="265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4D60"/>
    <a:srgbClr val="006182"/>
    <a:srgbClr val="718EA0"/>
    <a:srgbClr val="C7E0EB"/>
    <a:srgbClr val="DCDBD9"/>
    <a:srgbClr val="6C899B"/>
    <a:srgbClr val="F3F9FB"/>
    <a:srgbClr val="F9FCFD"/>
    <a:srgbClr val="23B0C3"/>
    <a:srgbClr val="1467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750" y="11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44794D-F330-49C5-B039-9903DBCBD059}" type="datetimeFigureOut">
              <a:rPr lang="ko-KR" altLang="en-US" smtClean="0"/>
              <a:t>2023-03-24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D8C1D3-4683-4969-B163-AF24793342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264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8C1D3-4683-4969-B163-AF247933427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565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8C1D3-4683-4969-B163-AF247933427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2069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8C1D3-4683-4969-B163-AF247933427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414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D8C1D3-4683-4969-B163-AF247933427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527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98245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2023-03-24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54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2023-03-24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57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A1902-5E0F-4C85-6B9B-CFB8C95C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24FC5-232C-D503-51B2-2388BA70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D67C67-55AD-BA6E-8404-A37284FE8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F5193-41CD-4063-B0C7-05E32D5C3CCF}" type="datetimeFigureOut">
              <a:rPr lang="ko-KR" altLang="en-US" smtClean="0"/>
              <a:t>2023-03-24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7630-7AE5-2706-2404-F94D6A4CF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98C0-863E-3233-E6CC-C61C5150E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66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nterprise.kt.com/bt/dxstory/1527.do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news.mt.co.kr/mtview.php?no=2020090409431925874" TargetMode="External"/><Relationship Id="rId4" Type="http://schemas.openxmlformats.org/officeDocument/2006/relationships/hyperlink" Target="https://www.madtimes.org/news/articleView.html?idxno=16649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956878-ABEC-AF9A-D2CE-3CA826B6E387}"/>
              </a:ext>
            </a:extLst>
          </p:cNvPr>
          <p:cNvSpPr txBox="1"/>
          <p:nvPr/>
        </p:nvSpPr>
        <p:spPr>
          <a:xfrm>
            <a:off x="465221" y="320841"/>
            <a:ext cx="879920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spc="-150" dirty="0">
                <a:solidFill>
                  <a:schemeClr val="bg1"/>
                </a:solidFill>
                <a:latin typeface="+mj-ea"/>
                <a:ea typeface="+mj-ea"/>
              </a:rPr>
              <a:t>자율주행 자동차를 위한</a:t>
            </a:r>
            <a:endParaRPr lang="en-US" altLang="ko-KR" sz="6600" b="1" spc="-15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6600" b="1" spc="-150" dirty="0">
                <a:solidFill>
                  <a:schemeClr val="bg1"/>
                </a:solidFill>
                <a:latin typeface="+mj-ea"/>
                <a:ea typeface="+mj-ea"/>
              </a:rPr>
              <a:t>거리측정 센서</a:t>
            </a:r>
            <a:endParaRPr lang="en-US" altLang="ko-KR" sz="66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A083F78-7EAC-088E-92A6-2CCA7C19FAAA}"/>
              </a:ext>
            </a:extLst>
          </p:cNvPr>
          <p:cNvCxnSpPr>
            <a:cxnSpLocks/>
          </p:cNvCxnSpPr>
          <p:nvPr/>
        </p:nvCxnSpPr>
        <p:spPr>
          <a:xfrm>
            <a:off x="513347" y="2542674"/>
            <a:ext cx="117000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564555D5-A42E-6E77-8B62-C02D19C880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222188"/>
              </p:ext>
            </p:extLst>
          </p:nvPr>
        </p:nvGraphicFramePr>
        <p:xfrm>
          <a:off x="4064000" y="648716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7150994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97354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CD87676-96B2-0081-5519-771AEC2B3A1B}"/>
              </a:ext>
            </a:extLst>
          </p:cNvPr>
          <p:cNvSpPr txBox="1"/>
          <p:nvPr/>
        </p:nvSpPr>
        <p:spPr>
          <a:xfrm>
            <a:off x="7849738" y="5994717"/>
            <a:ext cx="411843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500" b="1" spc="-150" dirty="0" err="1">
                <a:solidFill>
                  <a:schemeClr val="bg1"/>
                </a:solidFill>
                <a:latin typeface="+mj-ea"/>
                <a:ea typeface="+mj-ea"/>
              </a:rPr>
              <a:t>변정은</a:t>
            </a:r>
            <a:r>
              <a:rPr lang="ko-KR" altLang="en-US" sz="2500" b="1" spc="-150" dirty="0">
                <a:solidFill>
                  <a:schemeClr val="bg1"/>
                </a:solidFill>
                <a:latin typeface="+mj-ea"/>
                <a:ea typeface="+mj-ea"/>
              </a:rPr>
              <a:t>  박지아  이현정  </a:t>
            </a:r>
            <a:r>
              <a:rPr lang="ko-KR" altLang="en-US" sz="2500" b="1" spc="-150" dirty="0" err="1">
                <a:solidFill>
                  <a:schemeClr val="bg1"/>
                </a:solidFill>
                <a:latin typeface="+mj-ea"/>
                <a:ea typeface="+mj-ea"/>
              </a:rPr>
              <a:t>유연중</a:t>
            </a:r>
            <a:endParaRPr lang="en-US" altLang="ko-KR" sz="25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773F08-01FF-2999-D16E-82EECF023645}"/>
              </a:ext>
            </a:extLst>
          </p:cNvPr>
          <p:cNvSpPr txBox="1"/>
          <p:nvPr/>
        </p:nvSpPr>
        <p:spPr>
          <a:xfrm>
            <a:off x="11216044" y="5379164"/>
            <a:ext cx="75212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400" b="1" spc="-150" dirty="0">
                <a:solidFill>
                  <a:schemeClr val="bg1"/>
                </a:solidFill>
                <a:latin typeface="+mj-ea"/>
                <a:ea typeface="+mj-ea"/>
              </a:rPr>
              <a:t>3</a:t>
            </a:r>
            <a:r>
              <a:rPr lang="ko-KR" altLang="en-US" sz="3000" b="1" spc="-150" dirty="0">
                <a:solidFill>
                  <a:schemeClr val="bg1"/>
                </a:solidFill>
                <a:latin typeface="+mj-ea"/>
                <a:ea typeface="+mj-ea"/>
              </a:rPr>
              <a:t>조</a:t>
            </a:r>
            <a:endParaRPr lang="en-US" altLang="ko-KR" sz="30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2962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시현  과정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0A2222-1861-0C93-F3FF-B480F0A8C532}"/>
              </a:ext>
            </a:extLst>
          </p:cNvPr>
          <p:cNvSpPr/>
          <p:nvPr/>
        </p:nvSpPr>
        <p:spPr>
          <a:xfrm>
            <a:off x="928225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C86559F-3837-B749-A77F-EE960F0146CE}"/>
              </a:ext>
            </a:extLst>
          </p:cNvPr>
          <p:cNvSpPr/>
          <p:nvPr/>
        </p:nvSpPr>
        <p:spPr>
          <a:xfrm>
            <a:off x="928225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C8C25A-844B-8FFA-1272-6223DD0085C9}"/>
              </a:ext>
            </a:extLst>
          </p:cNvPr>
          <p:cNvSpPr/>
          <p:nvPr/>
        </p:nvSpPr>
        <p:spPr>
          <a:xfrm>
            <a:off x="9203900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F95BF3-A33E-3ED4-D4B8-1B89DC6B1DC5}"/>
              </a:ext>
            </a:extLst>
          </p:cNvPr>
          <p:cNvSpPr/>
          <p:nvPr/>
        </p:nvSpPr>
        <p:spPr>
          <a:xfrm>
            <a:off x="3686783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970CC38-9B93-3086-7155-DB6D495644D4}"/>
              </a:ext>
            </a:extLst>
          </p:cNvPr>
          <p:cNvSpPr/>
          <p:nvPr/>
        </p:nvSpPr>
        <p:spPr>
          <a:xfrm>
            <a:off x="6445341" y="2036558"/>
            <a:ext cx="20414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5BD38-1355-AAE3-2553-362CAFB84745}"/>
              </a:ext>
            </a:extLst>
          </p:cNvPr>
          <p:cNvSpPr txBox="1"/>
          <p:nvPr/>
        </p:nvSpPr>
        <p:spPr>
          <a:xfrm>
            <a:off x="3133303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F86137-706A-7C35-3E7B-48C64B8441B0}"/>
              </a:ext>
            </a:extLst>
          </p:cNvPr>
          <p:cNvSpPr txBox="1"/>
          <p:nvPr/>
        </p:nvSpPr>
        <p:spPr>
          <a:xfrm>
            <a:off x="5907507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2AFCB4-70C9-58E5-F2A7-831DC41BFDD2}"/>
              </a:ext>
            </a:extLst>
          </p:cNvPr>
          <p:cNvSpPr txBox="1"/>
          <p:nvPr/>
        </p:nvSpPr>
        <p:spPr>
          <a:xfrm>
            <a:off x="8634767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9B041E-DDEB-6C62-ECA0-3BC0C2E9BA85}"/>
              </a:ext>
            </a:extLst>
          </p:cNvPr>
          <p:cNvSpPr txBox="1"/>
          <p:nvPr/>
        </p:nvSpPr>
        <p:spPr>
          <a:xfrm>
            <a:off x="1549320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1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F45B0-605A-3EEB-231C-67A24AD70A01}"/>
              </a:ext>
            </a:extLst>
          </p:cNvPr>
          <p:cNvSpPr/>
          <p:nvPr/>
        </p:nvSpPr>
        <p:spPr>
          <a:xfrm>
            <a:off x="3686782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46FD89-E348-2DE4-1889-54E2ADFDD6B6}"/>
              </a:ext>
            </a:extLst>
          </p:cNvPr>
          <p:cNvSpPr txBox="1"/>
          <p:nvPr/>
        </p:nvSpPr>
        <p:spPr>
          <a:xfrm>
            <a:off x="4331121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2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E1A3D78-ED92-F94F-B0D0-BC15DEBDC75A}"/>
              </a:ext>
            </a:extLst>
          </p:cNvPr>
          <p:cNvSpPr/>
          <p:nvPr/>
        </p:nvSpPr>
        <p:spPr>
          <a:xfrm>
            <a:off x="6445339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09BDDB-F8CF-CC54-B1E4-A028C81111AD}"/>
              </a:ext>
            </a:extLst>
          </p:cNvPr>
          <p:cNvSpPr txBox="1"/>
          <p:nvPr/>
        </p:nvSpPr>
        <p:spPr>
          <a:xfrm>
            <a:off x="7090479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3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D681D37-D302-8C28-4973-B7F299E24EAC}"/>
              </a:ext>
            </a:extLst>
          </p:cNvPr>
          <p:cNvSpPr/>
          <p:nvPr/>
        </p:nvSpPr>
        <p:spPr>
          <a:xfrm>
            <a:off x="9203896" y="2036556"/>
            <a:ext cx="2041451" cy="604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3BEDFB-CD23-0158-3EC2-D039ED625191}"/>
              </a:ext>
            </a:extLst>
          </p:cNvPr>
          <p:cNvSpPr txBox="1"/>
          <p:nvPr/>
        </p:nvSpPr>
        <p:spPr>
          <a:xfrm>
            <a:off x="9840808" y="2151529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Step 4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45D7FA-2EDE-736A-9A25-5D557ABCECD3}"/>
              </a:ext>
            </a:extLst>
          </p:cNvPr>
          <p:cNvSpPr txBox="1"/>
          <p:nvPr/>
        </p:nvSpPr>
        <p:spPr>
          <a:xfrm>
            <a:off x="3936943" y="3571619"/>
            <a:ext cx="1522026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Text LCD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에 물체의 거리를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출력하여 </a:t>
            </a: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운전자에게 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표시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867BD25-5B93-EA6F-5BCB-D6D765DDE32D}"/>
              </a:ext>
            </a:extLst>
          </p:cNvPr>
          <p:cNvSpPr txBox="1"/>
          <p:nvPr/>
        </p:nvSpPr>
        <p:spPr>
          <a:xfrm>
            <a:off x="6610278" y="3571619"/>
            <a:ext cx="1692474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LED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이용하여 물체 접근 시 다급함을 운전자에게  시각적으로</a:t>
            </a:r>
            <a:endParaRPr lang="en-US" altLang="ko-KR" sz="14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경고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17F5C0-7DEE-E4FF-F4EC-87DA8045BD02}"/>
              </a:ext>
            </a:extLst>
          </p:cNvPr>
          <p:cNvSpPr txBox="1"/>
          <p:nvPr/>
        </p:nvSpPr>
        <p:spPr>
          <a:xfrm>
            <a:off x="9383173" y="3571619"/>
            <a:ext cx="1682895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Active buzzer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 이용하여 거리가 짧을수록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더 빠른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경고음 발생</a:t>
            </a: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FF313F92-B352-1FEB-D9A0-0AA7821BFC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8561445"/>
              </p:ext>
            </p:extLst>
          </p:nvPr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0CE479FA-5CF9-8623-4C69-4EC3FF3F9DD3}"/>
              </a:ext>
            </a:extLst>
          </p:cNvPr>
          <p:cNvSpPr txBox="1"/>
          <p:nvPr/>
        </p:nvSpPr>
        <p:spPr>
          <a:xfrm>
            <a:off x="1234946" y="3571618"/>
            <a:ext cx="1481736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Ultrasonic  sensor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이용하여  물체의 거리 </a:t>
            </a:r>
            <a:r>
              <a:rPr lang="ko-KR" altLang="en-US" sz="1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측정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05662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6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Step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08498" y="272716"/>
            <a:ext cx="7185110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Ultrasonic  </a:t>
            </a:r>
            <a:r>
              <a:rPr lang="en-US" altLang="ko-KR" sz="28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Sensor - </a:t>
            </a:r>
            <a:r>
              <a:rPr lang="ko-KR" altLang="en-US" sz="28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물체와의 </a:t>
            </a:r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거리 측정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07CC7FD-1DB0-7794-0B10-8F9FE80DDA69}"/>
              </a:ext>
            </a:extLst>
          </p:cNvPr>
          <p:cNvGraphicFramePr>
            <a:graphicFrameLocks noGrp="1"/>
          </p:cNvGraphicFramePr>
          <p:nvPr/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05262986-E8D3-9B68-580D-5A10D10E1B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387"/>
          <a:stretch/>
        </p:blipFill>
        <p:spPr>
          <a:xfrm>
            <a:off x="1108498" y="2593417"/>
            <a:ext cx="4332182" cy="216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986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6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Step 2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08498" y="272716"/>
            <a:ext cx="7041203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Text </a:t>
            </a:r>
            <a:r>
              <a:rPr lang="en-US" altLang="ko-KR" sz="28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LCD - </a:t>
            </a:r>
            <a:r>
              <a:rPr lang="ko-KR" altLang="en-US" sz="28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물체와의 거리를 출력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07CC7FD-1DB0-7794-0B10-8F9FE80DDA69}"/>
              </a:ext>
            </a:extLst>
          </p:cNvPr>
          <p:cNvGraphicFramePr>
            <a:graphicFrameLocks noGrp="1"/>
          </p:cNvGraphicFramePr>
          <p:nvPr/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060AA409-08A1-0DC8-8349-56F82F643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046" y="3214690"/>
            <a:ext cx="4563268" cy="115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98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9957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Step </a:t>
            </a:r>
            <a:r>
              <a:rPr lang="en-US" altLang="ko-KR" sz="1600" dirty="0" smtClean="0">
                <a:solidFill>
                  <a:schemeClr val="accent1"/>
                </a:solidFill>
              </a:rPr>
              <a:t>3, 4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08498" y="272716"/>
            <a:ext cx="7041203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Active Buzzer, </a:t>
            </a:r>
            <a:r>
              <a:rPr lang="en-US" altLang="ko-KR" sz="28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LED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07CC7FD-1DB0-7794-0B10-8F9FE80DDA69}"/>
              </a:ext>
            </a:extLst>
          </p:cNvPr>
          <p:cNvGraphicFramePr>
            <a:graphicFrameLocks noGrp="1"/>
          </p:cNvGraphicFramePr>
          <p:nvPr/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B490A47C-C76F-B744-1E5F-98AA3BAAA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025" y="1289767"/>
            <a:ext cx="397192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580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9957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Step </a:t>
            </a:r>
            <a:r>
              <a:rPr lang="en-US" altLang="ko-KR" sz="1600" dirty="0" smtClean="0">
                <a:solidFill>
                  <a:schemeClr val="accent1"/>
                </a:solidFill>
              </a:rPr>
              <a:t>3, 4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08498" y="272716"/>
            <a:ext cx="7041203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Active Buzzer, </a:t>
            </a:r>
            <a:r>
              <a:rPr lang="en-US" altLang="ko-KR" sz="28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LED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07CC7FD-1DB0-7794-0B10-8F9FE80DDA69}"/>
              </a:ext>
            </a:extLst>
          </p:cNvPr>
          <p:cNvGraphicFramePr>
            <a:graphicFrameLocks noGrp="1"/>
          </p:cNvGraphicFramePr>
          <p:nvPr/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:a16="http://schemas.microsoft.com/office/drawing/2014/main" id="{F3CA33E2-D8CF-48E1-E981-CAF4EF0869B0}"/>
              </a:ext>
            </a:extLst>
          </p:cNvPr>
          <p:cNvGrpSpPr/>
          <p:nvPr/>
        </p:nvGrpSpPr>
        <p:grpSpPr>
          <a:xfrm>
            <a:off x="1108498" y="1666005"/>
            <a:ext cx="2795990" cy="3525989"/>
            <a:chOff x="1108498" y="1667802"/>
            <a:chExt cx="2505075" cy="3090888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DE78B193-94BA-17EE-2973-18750AF6E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8498" y="1667802"/>
              <a:ext cx="2505075" cy="1590675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7532212E-65CA-C4A1-D583-757E30DE1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498" y="3291840"/>
              <a:ext cx="2266950" cy="1466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7184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5180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Add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08498" y="272716"/>
            <a:ext cx="7041203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RC</a:t>
            </a:r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C</a:t>
            </a:r>
            <a:r>
              <a:rPr lang="en-US" altLang="ko-KR" sz="28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ar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E07CC7FD-1DB0-7794-0B10-8F9FE80DDA69}"/>
              </a:ext>
            </a:extLst>
          </p:cNvPr>
          <p:cNvGraphicFramePr>
            <a:graphicFrameLocks noGrp="1"/>
          </p:cNvGraphicFramePr>
          <p:nvPr/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pic>
        <p:nvPicPr>
          <p:cNvPr id="12" name="그림 11">
            <a:extLst>
              <a:ext uri="{FF2B5EF4-FFF2-40B4-BE49-F238E27FC236}">
                <a16:creationId xmlns:a16="http://schemas.microsoft.com/office/drawing/2014/main" id="{D8280B6B-45E4-46E9-458A-A022F2545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498" y="1058720"/>
            <a:ext cx="2722838" cy="474055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2691" y="1240607"/>
            <a:ext cx="2162175" cy="1362075"/>
          </a:xfrm>
          <a:prstGeom prst="rect">
            <a:avLst/>
          </a:prstGeom>
        </p:spPr>
      </p:pic>
      <p:cxnSp>
        <p:nvCxnSpPr>
          <p:cNvPr id="11" name="직선 연결선 10"/>
          <p:cNvCxnSpPr/>
          <p:nvPr/>
        </p:nvCxnSpPr>
        <p:spPr>
          <a:xfrm>
            <a:off x="4270248" y="1083986"/>
            <a:ext cx="0" cy="5003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7890" y="1306089"/>
            <a:ext cx="2219325" cy="18478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7890" y="3686444"/>
            <a:ext cx="2171700" cy="187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59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7">
            <a:extLst>
              <a:ext uri="{FF2B5EF4-FFF2-40B4-BE49-F238E27FC236}">
                <a16:creationId xmlns:a16="http://schemas.microsoft.com/office/drawing/2014/main" id="{5A8644CB-737F-AB17-6262-BE388054DA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606230"/>
              </p:ext>
            </p:extLst>
          </p:nvPr>
        </p:nvGraphicFramePr>
        <p:xfrm>
          <a:off x="4064000" y="634857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3578585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496822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9B48815-386B-C522-D649-64F050E06913}"/>
              </a:ext>
            </a:extLst>
          </p:cNvPr>
          <p:cNvSpPr txBox="1"/>
          <p:nvPr/>
        </p:nvSpPr>
        <p:spPr>
          <a:xfrm>
            <a:off x="6586895" y="872277"/>
            <a:ext cx="147829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bg1"/>
                </a:solidFill>
                <a:latin typeface="+mj-ea"/>
                <a:ea typeface="+mj-ea"/>
              </a:rPr>
              <a:t>3</a:t>
            </a:r>
            <a:endParaRPr lang="ko-KR" altLang="en-US" sz="199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BD9F35-09CF-C323-E323-F6EA65F6EF4A}"/>
              </a:ext>
            </a:extLst>
          </p:cNvPr>
          <p:cNvSpPr txBox="1"/>
          <p:nvPr/>
        </p:nvSpPr>
        <p:spPr>
          <a:xfrm>
            <a:off x="6586895" y="3912256"/>
            <a:ext cx="25939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spc="-300" dirty="0">
                <a:solidFill>
                  <a:schemeClr val="bg1"/>
                </a:solidFill>
                <a:latin typeface="+mn-ea"/>
              </a:rPr>
              <a:t>시현 영상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6764383D-6011-AE09-72DA-C15D901669C8}"/>
              </a:ext>
            </a:extLst>
          </p:cNvPr>
          <p:cNvCxnSpPr>
            <a:cxnSpLocks/>
          </p:cNvCxnSpPr>
          <p:nvPr/>
        </p:nvCxnSpPr>
        <p:spPr>
          <a:xfrm>
            <a:off x="6586895" y="5107395"/>
            <a:ext cx="560510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A7081094-BC03-D1DD-D2C5-8271221FCABD}"/>
              </a:ext>
            </a:extLst>
          </p:cNvPr>
          <p:cNvCxnSpPr>
            <a:cxnSpLocks/>
          </p:cNvCxnSpPr>
          <p:nvPr/>
        </p:nvCxnSpPr>
        <p:spPr>
          <a:xfrm>
            <a:off x="6586895" y="5356048"/>
            <a:ext cx="5605105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252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33B5072A-E675-6F58-7A45-E1D9BDA8A2AE}"/>
              </a:ext>
            </a:extLst>
          </p:cNvPr>
          <p:cNvGraphicFramePr>
            <a:graphicFrameLocks noGrp="1"/>
          </p:cNvGraphicFramePr>
          <p:nvPr/>
        </p:nvGraphicFramePr>
        <p:xfrm>
          <a:off x="4064000" y="648716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802322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E0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5661062"/>
                  </a:ext>
                </a:extLst>
              </a:tr>
            </a:tbl>
          </a:graphicData>
        </a:graphic>
      </p:graphicFrame>
      <p:pic>
        <p:nvPicPr>
          <p:cNvPr id="3" name="KakaoTalk_20230323_205718631">
            <a:hlinkClick r:id="" action="ppaction://media"/>
            <a:extLst>
              <a:ext uri="{FF2B5EF4-FFF2-40B4-BE49-F238E27FC236}">
                <a16:creationId xmlns:a16="http://schemas.microsoft.com/office/drawing/2014/main" id="{E1FF0604-0CF2-C658-A1ED-D87F2DB06F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848894" y="-565855"/>
            <a:ext cx="4494212" cy="798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9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586895" y="872277"/>
            <a:ext cx="5605105" cy="4483771"/>
            <a:chOff x="6586895" y="310803"/>
            <a:chExt cx="5605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586895" y="310803"/>
              <a:ext cx="1917513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4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586895" y="3350782"/>
              <a:ext cx="500329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한계점 및 해결방안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586895" y="4545921"/>
              <a:ext cx="5605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586895" y="4794574"/>
              <a:ext cx="5605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표 7">
            <a:extLst>
              <a:ext uri="{FF2B5EF4-FFF2-40B4-BE49-F238E27FC236}">
                <a16:creationId xmlns:a16="http://schemas.microsoft.com/office/drawing/2014/main" id="{531E409C-E6CB-A5F0-FDC2-9B412DB2BE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606230"/>
              </p:ext>
            </p:extLst>
          </p:nvPr>
        </p:nvGraphicFramePr>
        <p:xfrm>
          <a:off x="4064000" y="634857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3578585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49682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1937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409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4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8360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한계점 및 해결방안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967BAD30-9FBB-F60C-C45E-BD43DE1FF872}"/>
              </a:ext>
            </a:extLst>
          </p:cNvPr>
          <p:cNvSpPr>
            <a:spLocks/>
          </p:cNvSpPr>
          <p:nvPr/>
        </p:nvSpPr>
        <p:spPr>
          <a:xfrm>
            <a:off x="1056908" y="1307921"/>
            <a:ext cx="9825731" cy="2268000"/>
          </a:xfrm>
          <a:prstGeom prst="rect">
            <a:avLst/>
          </a:prstGeom>
          <a:solidFill>
            <a:schemeClr val="accent2"/>
          </a:solidFill>
          <a:ln>
            <a:solidFill>
              <a:srgbClr val="0061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8" name="직사각형 227">
            <a:extLst>
              <a:ext uri="{FF2B5EF4-FFF2-40B4-BE49-F238E27FC236}">
                <a16:creationId xmlns:a16="http://schemas.microsoft.com/office/drawing/2014/main" id="{99240460-DE28-0B18-0AEA-5EE9C09F33BF}"/>
              </a:ext>
            </a:extLst>
          </p:cNvPr>
          <p:cNvSpPr>
            <a:spLocks/>
          </p:cNvSpPr>
          <p:nvPr/>
        </p:nvSpPr>
        <p:spPr>
          <a:xfrm>
            <a:off x="1056909" y="3575013"/>
            <a:ext cx="9825731" cy="2268000"/>
          </a:xfrm>
          <a:prstGeom prst="rect">
            <a:avLst/>
          </a:prstGeom>
          <a:solidFill>
            <a:schemeClr val="accent1"/>
          </a:solidFill>
          <a:ln>
            <a:solidFill>
              <a:srgbClr val="224D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D0194574-FB3C-1D70-31D3-415D53E03985}"/>
              </a:ext>
            </a:extLst>
          </p:cNvPr>
          <p:cNvSpPr txBox="1"/>
          <p:nvPr/>
        </p:nvSpPr>
        <p:spPr>
          <a:xfrm>
            <a:off x="1309360" y="1600224"/>
            <a:ext cx="92062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한계점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장애물이 작을 경우 </a:t>
            </a: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ultrasonic 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sensor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의 측정 정확도가 떨어짐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Loop </a:t>
            </a:r>
            <a:r>
              <a:rPr lang="ko-KR" altLang="en-US" spc="-150" dirty="0" smtClean="0">
                <a:solidFill>
                  <a:schemeClr val="bg1"/>
                </a:solidFill>
                <a:latin typeface="+mn-ea"/>
              </a:rPr>
              <a:t>함수에서 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delay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를 활용한 제어가 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pc="-150" dirty="0" smtClean="0">
                <a:solidFill>
                  <a:schemeClr val="bg1"/>
                </a:solidFill>
                <a:latin typeface="+mn-ea"/>
              </a:rPr>
              <a:t>어려움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2583BD6D-4004-DE6D-80A0-7806E3DBC9E6}"/>
              </a:ext>
            </a:extLst>
          </p:cNvPr>
          <p:cNvSpPr txBox="1"/>
          <p:nvPr/>
        </p:nvSpPr>
        <p:spPr>
          <a:xfrm>
            <a:off x="1309359" y="3722091"/>
            <a:ext cx="9206241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해결방안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Ultrasonic </a:t>
            </a: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sensor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의</a:t>
            </a:r>
            <a:r>
              <a:rPr lang="ko-KR" altLang="en-US" spc="-150" dirty="0" smtClean="0">
                <a:solidFill>
                  <a:schemeClr val="bg1"/>
                </a:solidFill>
                <a:latin typeface="+mn-ea"/>
              </a:rPr>
              <a:t> 속도를 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맞추기 위해 자동차의 속도를 낮춤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Delay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를 사용하였을 때 </a:t>
            </a: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delay</a:t>
            </a:r>
            <a:r>
              <a:rPr lang="ko-KR" altLang="en-US" spc="-150" dirty="0" smtClean="0">
                <a:solidFill>
                  <a:schemeClr val="bg1"/>
                </a:solidFill>
                <a:latin typeface="+mn-ea"/>
              </a:rPr>
              <a:t>가 모든 함수 제어에 영향을 미치므로 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단독적인 </a:t>
            </a:r>
            <a:r>
              <a:rPr lang="ko-KR" altLang="en-US" spc="-150" dirty="0" smtClean="0">
                <a:solidFill>
                  <a:schemeClr val="bg1"/>
                </a:solidFill>
                <a:latin typeface="+mn-ea"/>
              </a:rPr>
              <a:t>타이머 기능을 구현하는 </a:t>
            </a: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MsTimer2 </a:t>
            </a:r>
            <a:r>
              <a:rPr lang="ko-KR" altLang="en-US" spc="-150" dirty="0" smtClean="0">
                <a:solidFill>
                  <a:schemeClr val="bg1"/>
                </a:solidFill>
                <a:latin typeface="+mn-ea"/>
              </a:rPr>
              <a:t>라이브러리를  사용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6F151FC-592F-A204-FB4A-4393374792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8561445"/>
              </p:ext>
            </p:extLst>
          </p:nvPr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509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02CED0DE-6F71-71B8-7E6B-E4BBFE00151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31"/>
          <a:stretch/>
        </p:blipFill>
        <p:spPr>
          <a:xfrm>
            <a:off x="6096000" y="0"/>
            <a:ext cx="6108378" cy="6858000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95F5617-8CB3-2C90-D484-7E78AF629F77}"/>
              </a:ext>
            </a:extLst>
          </p:cNvPr>
          <p:cNvCxnSpPr/>
          <p:nvPr/>
        </p:nvCxnSpPr>
        <p:spPr>
          <a:xfrm>
            <a:off x="144378" y="176464"/>
            <a:ext cx="12060000" cy="0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B4A3B93-1F0C-9A0F-F5F7-F4FD3957F3AF}"/>
              </a:ext>
            </a:extLst>
          </p:cNvPr>
          <p:cNvCxnSpPr/>
          <p:nvPr/>
        </p:nvCxnSpPr>
        <p:spPr>
          <a:xfrm>
            <a:off x="144378" y="6705601"/>
            <a:ext cx="12060000" cy="0"/>
          </a:xfrm>
          <a:prstGeom prst="line">
            <a:avLst/>
          </a:prstGeom>
          <a:ln w="31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48DE9C-B5AD-BAA4-4EBD-53FA1916E9A2}"/>
              </a:ext>
            </a:extLst>
          </p:cNvPr>
          <p:cNvSpPr txBox="1"/>
          <p:nvPr/>
        </p:nvSpPr>
        <p:spPr>
          <a:xfrm>
            <a:off x="1229707" y="721892"/>
            <a:ext cx="982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accent1"/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8183-DB54-F711-9B69-C8C5752AF7AF}"/>
              </a:ext>
            </a:extLst>
          </p:cNvPr>
          <p:cNvSpPr txBox="1"/>
          <p:nvPr/>
        </p:nvSpPr>
        <p:spPr>
          <a:xfrm>
            <a:off x="1711865" y="2256324"/>
            <a:ext cx="304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</a:rPr>
              <a:t>1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5F8E78-68AC-B048-5336-EE835D4169E6}"/>
              </a:ext>
            </a:extLst>
          </p:cNvPr>
          <p:cNvSpPr txBox="1"/>
          <p:nvPr/>
        </p:nvSpPr>
        <p:spPr>
          <a:xfrm>
            <a:off x="2440625" y="2194769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/>
                </a:solidFill>
              </a:rPr>
              <a:t>주제  선정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3F5BEB-A29E-EC98-4681-67E53CB0B3C2}"/>
              </a:ext>
            </a:extLst>
          </p:cNvPr>
          <p:cNvSpPr txBox="1"/>
          <p:nvPr/>
        </p:nvSpPr>
        <p:spPr>
          <a:xfrm>
            <a:off x="1711865" y="3332542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</a:rPr>
              <a:t>2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2440625" y="3270987"/>
            <a:ext cx="1553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/>
                </a:solidFill>
              </a:rPr>
              <a:t>시현  코드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7FBC02-6717-E326-10F3-EED37C2CE102}"/>
              </a:ext>
            </a:extLst>
          </p:cNvPr>
          <p:cNvSpPr txBox="1"/>
          <p:nvPr/>
        </p:nvSpPr>
        <p:spPr>
          <a:xfrm>
            <a:off x="1711865" y="4408760"/>
            <a:ext cx="3481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</a:rPr>
              <a:t>3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5A99F0-E26F-49EF-19FA-5DA225DF25D0}"/>
              </a:ext>
            </a:extLst>
          </p:cNvPr>
          <p:cNvSpPr txBox="1"/>
          <p:nvPr/>
        </p:nvSpPr>
        <p:spPr>
          <a:xfrm>
            <a:off x="2440625" y="4347205"/>
            <a:ext cx="15103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/>
                </a:solidFill>
              </a:rPr>
              <a:t>시현 영상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C5CD14-4594-1730-18CF-710701846C6F}"/>
              </a:ext>
            </a:extLst>
          </p:cNvPr>
          <p:cNvSpPr txBox="1"/>
          <p:nvPr/>
        </p:nvSpPr>
        <p:spPr>
          <a:xfrm>
            <a:off x="1711865" y="5484978"/>
            <a:ext cx="352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</a:rPr>
              <a:t>4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B9965-4F0D-8E0C-4C5A-019C795529F3}"/>
              </a:ext>
            </a:extLst>
          </p:cNvPr>
          <p:cNvSpPr txBox="1"/>
          <p:nvPr/>
        </p:nvSpPr>
        <p:spPr>
          <a:xfrm>
            <a:off x="2440625" y="5423423"/>
            <a:ext cx="3009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accent1"/>
                </a:solidFill>
              </a:rPr>
              <a:t>한계점  및   해결 방안</a:t>
            </a:r>
          </a:p>
        </p:txBody>
      </p:sp>
    </p:spTree>
    <p:extLst>
      <p:ext uri="{BB962C8B-B14F-4D97-AF65-F5344CB8AC3E}">
        <p14:creationId xmlns:p14="http://schemas.microsoft.com/office/powerpoint/2010/main" val="420731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0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33B5072A-E675-6F58-7A45-E1D9BDA8A2AE}"/>
              </a:ext>
            </a:extLst>
          </p:cNvPr>
          <p:cNvGraphicFramePr>
            <a:graphicFrameLocks noGrp="1"/>
          </p:cNvGraphicFramePr>
          <p:nvPr/>
        </p:nvGraphicFramePr>
        <p:xfrm>
          <a:off x="4064000" y="648716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802322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E0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566106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3599939-48A4-588D-2F2D-5120246AD272}"/>
              </a:ext>
            </a:extLst>
          </p:cNvPr>
          <p:cNvSpPr txBox="1"/>
          <p:nvPr/>
        </p:nvSpPr>
        <p:spPr>
          <a:xfrm flipH="1">
            <a:off x="4885249" y="2844224"/>
            <a:ext cx="242150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Q &amp; A</a:t>
            </a:r>
            <a:endParaRPr lang="ko-KR" altLang="en-US" sz="7000" b="1" spc="-300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7619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5"/>
            <a:ext cx="11915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300" dirty="0">
                <a:solidFill>
                  <a:schemeClr val="accent1"/>
                </a:solidFill>
              </a:rPr>
              <a:t>출처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BB86A1C-129F-B762-8A2C-E7791BC4039E}"/>
              </a:ext>
            </a:extLst>
          </p:cNvPr>
          <p:cNvGraphicFramePr>
            <a:graphicFrameLocks noGrp="1"/>
          </p:cNvGraphicFramePr>
          <p:nvPr/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CEB0D87-0410-8CBD-F9DB-3C8870C4E09C}"/>
              </a:ext>
            </a:extLst>
          </p:cNvPr>
          <p:cNvSpPr txBox="1"/>
          <p:nvPr/>
        </p:nvSpPr>
        <p:spPr>
          <a:xfrm>
            <a:off x="1163052" y="1717018"/>
            <a:ext cx="10114548" cy="413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lnSpc>
                <a:spcPct val="120000"/>
              </a:lnSpc>
              <a:buAutoNum type="arabicPeriod"/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KT Enterprise</a:t>
            </a:r>
          </a:p>
          <a:p>
            <a:pPr algn="just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3"/>
              </a:rPr>
              <a:t>https://enterprise.kt.com/bt/dxstory/1527.do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2. 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성큼 다가온 자율주행차 상용화 시대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‘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대중의 불안감 해소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’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가 관건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4"/>
              </a:rPr>
              <a:t>https://www.madtimes.org/news/articleView.html?idxno=16649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3.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한밤중 후진하다 아이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‘</a:t>
            </a:r>
            <a:r>
              <a:rPr lang="ko-KR" altLang="en-US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갑툭튀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’…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그래도 걱정말라고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?</a:t>
            </a:r>
          </a:p>
          <a:p>
            <a:pPr algn="just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hlinkClick r:id="rId5"/>
              </a:rPr>
              <a:t>https://news.mt.co.kr/mtview.php?no=2020090409431925874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4. “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한국 전기차 경쟁력 세계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5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위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∙ 자율주행차 도입 준비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7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위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”</a:t>
            </a:r>
          </a:p>
          <a:p>
            <a:pPr algn="just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https://www.yna.co.kr/view/AKR20210614059100002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73430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8E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:a16="http://schemas.microsoft.com/office/drawing/2014/main" id="{82E972E3-5A9F-5EC8-8519-037C335D1561}"/>
              </a:ext>
            </a:extLst>
          </p:cNvPr>
          <p:cNvSpPr txBox="1"/>
          <p:nvPr/>
        </p:nvSpPr>
        <p:spPr>
          <a:xfrm flipH="1">
            <a:off x="3431821" y="3136612"/>
            <a:ext cx="5328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</a:rPr>
              <a:t>경청해 주셔서 감사합니다</a:t>
            </a:r>
            <a:r>
              <a:rPr lang="en-US" altLang="ko-KR" sz="3200" b="1" dirty="0">
                <a:solidFill>
                  <a:schemeClr val="bg1"/>
                </a:solidFill>
              </a:rPr>
              <a:t>!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8A234C2-78CD-F751-E3B5-0B5BC966E6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734677"/>
              </p:ext>
            </p:extLst>
          </p:nvPr>
        </p:nvGraphicFramePr>
        <p:xfrm>
          <a:off x="4064000" y="6329634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1148538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18E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1187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534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430200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 dirty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ko-KR" altLang="en-US" sz="199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259398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주제 선정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" name="표 7">
            <a:extLst>
              <a:ext uri="{FF2B5EF4-FFF2-40B4-BE49-F238E27FC236}">
                <a16:creationId xmlns:a16="http://schemas.microsoft.com/office/drawing/2014/main" id="{446382A0-3A53-7937-8484-70AE252936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0149220"/>
              </p:ext>
            </p:extLst>
          </p:nvPr>
        </p:nvGraphicFramePr>
        <p:xfrm>
          <a:off x="4064000" y="634857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3578585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49682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744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E19BBCED-F1C1-C64B-7640-32EBC0489A72}"/>
              </a:ext>
            </a:extLst>
          </p:cNvPr>
          <p:cNvSpPr txBox="1"/>
          <p:nvPr/>
        </p:nvSpPr>
        <p:spPr>
          <a:xfrm flipH="1">
            <a:off x="438296" y="313703"/>
            <a:ext cx="56577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자율주행  자동차란</a:t>
            </a:r>
            <a:r>
              <a:rPr lang="en-US" altLang="ko-KR" sz="5000" b="1" spc="-300" dirty="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5000" b="1" spc="-300" dirty="0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B8E3F10-7B1B-C990-ACE5-3C4507240ABA}"/>
              </a:ext>
            </a:extLst>
          </p:cNvPr>
          <p:cNvSpPr txBox="1"/>
          <p:nvPr/>
        </p:nvSpPr>
        <p:spPr>
          <a:xfrm>
            <a:off x="438296" y="2030995"/>
            <a:ext cx="53363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b="0" i="0" dirty="0" smtClean="0">
                <a:solidFill>
                  <a:srgbClr val="333333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전자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rPr>
              <a:t>또는 승객의 조작 없이 자동차 스스로 운행이 가능한 자동차</a:t>
            </a:r>
            <a:endParaRPr lang="en-US" altLang="ko-KR" b="0" i="0" dirty="0">
              <a:effectLst/>
              <a:latin typeface="SpoqaHanSansNeo"/>
            </a:endParaRPr>
          </a:p>
          <a:p>
            <a:pPr algn="just"/>
            <a:endParaRPr lang="en-US" altLang="ko-KR" dirty="0"/>
          </a:p>
        </p:txBody>
      </p:sp>
      <p:graphicFrame>
        <p:nvGraphicFramePr>
          <p:cNvPr id="2" name="표 3">
            <a:extLst>
              <a:ext uri="{FF2B5EF4-FFF2-40B4-BE49-F238E27FC236}">
                <a16:creationId xmlns:a16="http://schemas.microsoft.com/office/drawing/2014/main" id="{D6B62714-A53A-2C20-E088-39D08231E7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4239265"/>
              </p:ext>
            </p:extLst>
          </p:nvPr>
        </p:nvGraphicFramePr>
        <p:xfrm>
          <a:off x="4064000" y="648716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802322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E0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5661062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4930BB64-1949-475A-E3D3-8BCD544DF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610" y="256243"/>
            <a:ext cx="4838817" cy="641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97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2431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자율주행 자동차   장점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1730966" y="1835991"/>
            <a:ext cx="87300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장점</a:t>
            </a:r>
            <a:endParaRPr lang="en-US" altLang="ko-KR" sz="2400" dirty="0"/>
          </a:p>
          <a:p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2400" dirty="0"/>
              <a:t>1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교통사고 발생률 </a:t>
            </a:r>
            <a:r>
              <a:rPr lang="ko-KR" altLang="en-US" sz="2400" dirty="0"/>
              <a:t>감소</a:t>
            </a:r>
            <a:endParaRPr lang="en-US" altLang="ko-KR" sz="2400" dirty="0"/>
          </a:p>
          <a:p>
            <a:pPr marL="457200" indent="-457200">
              <a:buAutoNum type="arabicPeriod"/>
            </a:pPr>
            <a:endParaRPr lang="ko-KR" altLang="en-US" sz="1000" dirty="0"/>
          </a:p>
          <a:p>
            <a:r>
              <a:rPr lang="en-US" altLang="ko-KR" sz="2400" dirty="0"/>
              <a:t>2. </a:t>
            </a:r>
            <a:r>
              <a:rPr lang="ko-KR" altLang="en-US" sz="2400" dirty="0" smtClean="0"/>
              <a:t>자동차 관련 범죄 </a:t>
            </a:r>
            <a:r>
              <a:rPr lang="ko-KR" altLang="en-US" sz="2400" b="0" i="0" dirty="0" smtClean="0">
                <a:effectLst/>
                <a:latin typeface="AppleSDGothicNeo"/>
              </a:rPr>
              <a:t>감소</a:t>
            </a:r>
            <a:endParaRPr lang="en-US" altLang="ko-KR" sz="2400" b="0" i="0" dirty="0">
              <a:effectLst/>
              <a:latin typeface="AppleSDGothicNeo"/>
            </a:endParaRPr>
          </a:p>
          <a:p>
            <a:endParaRPr lang="ko-KR" altLang="en-US" sz="1000" dirty="0"/>
          </a:p>
          <a:p>
            <a:r>
              <a:rPr lang="en-US" altLang="ko-KR" sz="2400" dirty="0"/>
              <a:t>3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운전이 어려운 노약자 및 </a:t>
            </a:r>
            <a:r>
              <a:rPr lang="ko-KR" altLang="en-US" sz="2400" dirty="0"/>
              <a:t>장애인 등의 차량 이용 가능</a:t>
            </a:r>
            <a:endParaRPr lang="en-US" altLang="ko-KR" sz="2400" dirty="0"/>
          </a:p>
          <a:p>
            <a:endParaRPr lang="ko-KR" altLang="en-US" sz="1000" dirty="0"/>
          </a:p>
          <a:p>
            <a:r>
              <a:rPr lang="en-US" altLang="ko-KR" sz="2400" dirty="0"/>
              <a:t>4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운전면허증을 </a:t>
            </a:r>
            <a:r>
              <a:rPr lang="ko-KR" altLang="en-US" sz="2400" dirty="0"/>
              <a:t>가지고 있지 </a:t>
            </a:r>
            <a:r>
              <a:rPr lang="ko-KR" altLang="en-US" sz="2400" dirty="0" smtClean="0"/>
              <a:t>않지만</a:t>
            </a:r>
            <a:r>
              <a:rPr lang="en-US" altLang="ko-KR" sz="2400" dirty="0" smtClean="0"/>
              <a:t> </a:t>
            </a:r>
            <a:r>
              <a:rPr lang="ko-KR" altLang="en-US" sz="2400" dirty="0"/>
              <a:t>차량 운전이 </a:t>
            </a:r>
            <a:r>
              <a:rPr lang="ko-KR" altLang="en-US" sz="2400" dirty="0" smtClean="0"/>
              <a:t>필요하거나</a:t>
            </a:r>
            <a:r>
              <a:rPr lang="en-US" altLang="ko-KR" sz="2400" dirty="0" smtClean="0"/>
              <a:t>,</a:t>
            </a:r>
            <a:endParaRPr lang="en-US" altLang="ko-KR" sz="2400" dirty="0"/>
          </a:p>
          <a:p>
            <a:r>
              <a:rPr lang="ko-KR" altLang="en-US" sz="2400" dirty="0" smtClean="0"/>
              <a:t>신체적 </a:t>
            </a:r>
            <a:r>
              <a:rPr lang="ko-KR" altLang="en-US" sz="2400" dirty="0"/>
              <a:t>조건 등의 </a:t>
            </a:r>
            <a:r>
              <a:rPr lang="ko-KR" altLang="en-US" sz="2400" dirty="0" smtClean="0"/>
              <a:t>이유로 운전이 불가한 </a:t>
            </a:r>
            <a:r>
              <a:rPr lang="ko-KR" altLang="en-US" sz="2400" dirty="0"/>
              <a:t>경우</a:t>
            </a:r>
            <a:endParaRPr lang="en-US" altLang="ko-KR" sz="2400" dirty="0"/>
          </a:p>
          <a:p>
            <a:endParaRPr lang="en-US" altLang="ko-KR" sz="1000" dirty="0"/>
          </a:p>
          <a:p>
            <a:r>
              <a:rPr lang="en-US" altLang="ko-KR" sz="2400" dirty="0"/>
              <a:t>5. </a:t>
            </a:r>
            <a:r>
              <a:rPr lang="ko-KR" altLang="en-US" sz="2400" dirty="0"/>
              <a:t>자율 주행 자동차의 </a:t>
            </a:r>
            <a:r>
              <a:rPr lang="ko-KR" altLang="en-US" sz="2400" dirty="0" smtClean="0"/>
              <a:t>상용화에 따라 기존의 교통체증으로 </a:t>
            </a:r>
            <a:r>
              <a:rPr lang="ko-KR" altLang="en-US" sz="2400" dirty="0"/>
              <a:t>인한 </a:t>
            </a:r>
            <a:r>
              <a:rPr lang="ko-KR" altLang="en-US" sz="2400" dirty="0" smtClean="0"/>
              <a:t>시간과 에너지 절약</a:t>
            </a:r>
            <a:endParaRPr lang="ko-KR" altLang="en-US" sz="2400" dirty="0"/>
          </a:p>
        </p:txBody>
      </p:sp>
      <p:sp>
        <p:nvSpPr>
          <p:cNvPr id="11" name="양쪽 대괄호 10">
            <a:extLst>
              <a:ext uri="{FF2B5EF4-FFF2-40B4-BE49-F238E27FC236}">
                <a16:creationId xmlns:a16="http://schemas.microsoft.com/office/drawing/2014/main" id="{BB84A156-89D3-24C7-611D-EAAE09E85E87}"/>
              </a:ext>
            </a:extLst>
          </p:cNvPr>
          <p:cNvSpPr/>
          <p:nvPr/>
        </p:nvSpPr>
        <p:spPr>
          <a:xfrm>
            <a:off x="1163052" y="1523826"/>
            <a:ext cx="9881937" cy="4485969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BB86A1C-129F-B762-8A2C-E7791BC403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8561445"/>
              </p:ext>
            </p:extLst>
          </p:nvPr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178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2431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자율주행 자동차   단점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8501EAC-39D2-CA09-720C-EDF7F167A7D4}"/>
              </a:ext>
            </a:extLst>
          </p:cNvPr>
          <p:cNvSpPr txBox="1"/>
          <p:nvPr/>
        </p:nvSpPr>
        <p:spPr>
          <a:xfrm>
            <a:off x="1771466" y="2452141"/>
            <a:ext cx="87300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단점</a:t>
            </a:r>
            <a:endParaRPr lang="en-US" altLang="ko-KR" sz="2400" dirty="0"/>
          </a:p>
          <a:p>
            <a:endParaRPr lang="en-US" altLang="ko-KR" sz="1000" dirty="0"/>
          </a:p>
          <a:p>
            <a:endParaRPr lang="ko-KR" altLang="en-US" sz="1000" dirty="0"/>
          </a:p>
          <a:p>
            <a:r>
              <a:rPr lang="en-US" altLang="ko-KR" sz="2400" dirty="0"/>
              <a:t>1</a:t>
            </a:r>
            <a:r>
              <a:rPr lang="en-US" altLang="ko-KR" sz="2400" dirty="0" smtClean="0"/>
              <a:t>. </a:t>
            </a:r>
            <a:r>
              <a:rPr lang="ko-KR" altLang="en-US" sz="2400" dirty="0" err="1" smtClean="0"/>
              <a:t>운전중</a:t>
            </a:r>
            <a:r>
              <a:rPr lang="ko-KR" altLang="en-US" sz="2400" dirty="0" smtClean="0"/>
              <a:t> 일반 운전자가 대처할 수 없는 프로그램 오류</a:t>
            </a:r>
            <a:endParaRPr lang="en-US" altLang="ko-KR" sz="2400" dirty="0"/>
          </a:p>
          <a:p>
            <a:endParaRPr lang="ko-KR" altLang="en-US" sz="1000" dirty="0"/>
          </a:p>
          <a:p>
            <a:r>
              <a:rPr lang="en-US" altLang="ko-KR" sz="2400" dirty="0"/>
              <a:t>2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악의적 프로그램 해킹으로 자동차의 </a:t>
            </a:r>
            <a:r>
              <a:rPr lang="ko-KR" altLang="en-US" sz="2400" dirty="0"/>
              <a:t>오작동을 불러올 </a:t>
            </a:r>
            <a:r>
              <a:rPr lang="ko-KR" altLang="en-US" sz="2400" dirty="0" smtClean="0"/>
              <a:t>가능성</a:t>
            </a:r>
            <a:endParaRPr lang="en-US" altLang="ko-KR" sz="2400" dirty="0" smtClean="0"/>
          </a:p>
          <a:p>
            <a:endParaRPr lang="ko-KR" altLang="en-US" sz="1000" dirty="0"/>
          </a:p>
          <a:p>
            <a:r>
              <a:rPr lang="en-US" altLang="ko-KR" sz="2400" dirty="0"/>
              <a:t>3</a:t>
            </a:r>
            <a:r>
              <a:rPr lang="en-US" altLang="ko-KR" sz="2400" dirty="0" smtClean="0"/>
              <a:t>. </a:t>
            </a:r>
            <a:r>
              <a:rPr lang="ko-KR" altLang="en-US" sz="2400" dirty="0" smtClean="0"/>
              <a:t>경제적인 </a:t>
            </a:r>
            <a:r>
              <a:rPr lang="ko-KR" altLang="en-US" sz="2400" dirty="0"/>
              <a:t>부담이 가중될 </a:t>
            </a:r>
            <a:r>
              <a:rPr lang="ko-KR" altLang="en-US" sz="2400" dirty="0" smtClean="0"/>
              <a:t>경우 소비자 선택의 다양성이 제한될 </a:t>
            </a:r>
            <a:r>
              <a:rPr lang="ko-KR" altLang="en-US" sz="2400" dirty="0"/>
              <a:t>수밖에 </a:t>
            </a:r>
            <a:r>
              <a:rPr lang="ko-KR" altLang="en-US" sz="2400" dirty="0" smtClean="0"/>
              <a:t>없음</a:t>
            </a:r>
            <a:endParaRPr lang="en-US" altLang="ko-KR" sz="2400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BB86A1C-129F-B762-8A2C-E7791BC4039E}"/>
              </a:ext>
            </a:extLst>
          </p:cNvPr>
          <p:cNvGraphicFramePr>
            <a:graphicFrameLocks noGrp="1"/>
          </p:cNvGraphicFramePr>
          <p:nvPr/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sp>
        <p:nvSpPr>
          <p:cNvPr id="7" name="양쪽 대괄호 6">
            <a:extLst>
              <a:ext uri="{FF2B5EF4-FFF2-40B4-BE49-F238E27FC236}">
                <a16:creationId xmlns:a16="http://schemas.microsoft.com/office/drawing/2014/main" id="{6A569E39-B17C-742E-CEB0-FF6966A17B5D}"/>
              </a:ext>
            </a:extLst>
          </p:cNvPr>
          <p:cNvSpPr/>
          <p:nvPr/>
        </p:nvSpPr>
        <p:spPr>
          <a:xfrm>
            <a:off x="1155031" y="1725124"/>
            <a:ext cx="9881937" cy="4083372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52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45801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자율주행 자동차  상용화의   실태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3BB2C81-2C36-BFAF-F8BF-91BC4B766C18}"/>
              </a:ext>
            </a:extLst>
          </p:cNvPr>
          <p:cNvSpPr/>
          <p:nvPr/>
        </p:nvSpPr>
        <p:spPr>
          <a:xfrm>
            <a:off x="1163052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CC9E76E-8EE8-7CCC-512E-560C10F30FD6}"/>
              </a:ext>
            </a:extLst>
          </p:cNvPr>
          <p:cNvSpPr/>
          <p:nvPr/>
        </p:nvSpPr>
        <p:spPr>
          <a:xfrm>
            <a:off x="4860673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440672B-A8EF-ECCB-0200-D3BA1AFF1A40}"/>
              </a:ext>
            </a:extLst>
          </p:cNvPr>
          <p:cNvSpPr/>
          <p:nvPr/>
        </p:nvSpPr>
        <p:spPr>
          <a:xfrm>
            <a:off x="8558294" y="1324978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6C14DF-3209-6D48-AE52-BD33B68FF16F}"/>
              </a:ext>
            </a:extLst>
          </p:cNvPr>
          <p:cNvSpPr txBox="1"/>
          <p:nvPr/>
        </p:nvSpPr>
        <p:spPr>
          <a:xfrm>
            <a:off x="4344817" y="3439012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02CB6D-D812-5ABF-9060-B2F109FB9D3D}"/>
              </a:ext>
            </a:extLst>
          </p:cNvPr>
          <p:cNvSpPr txBox="1"/>
          <p:nvPr/>
        </p:nvSpPr>
        <p:spPr>
          <a:xfrm>
            <a:off x="8042439" y="3439012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</a:t>
            </a:r>
            <a:endParaRPr lang="ko-KR" altLang="en-US" dirty="0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F677B01-8FB5-8DC6-B676-456D321BD005}"/>
              </a:ext>
            </a:extLst>
          </p:cNvPr>
          <p:cNvSpPr/>
          <p:nvPr/>
        </p:nvSpPr>
        <p:spPr>
          <a:xfrm>
            <a:off x="1457473" y="160765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70E707E-BE05-865D-DA63-75A73413D84A}"/>
              </a:ext>
            </a:extLst>
          </p:cNvPr>
          <p:cNvSpPr/>
          <p:nvPr/>
        </p:nvSpPr>
        <p:spPr>
          <a:xfrm>
            <a:off x="5153173" y="160765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C1E65C2-5AE4-E701-E003-9BF73E2E398E}"/>
              </a:ext>
            </a:extLst>
          </p:cNvPr>
          <p:cNvSpPr/>
          <p:nvPr/>
        </p:nvSpPr>
        <p:spPr>
          <a:xfrm>
            <a:off x="8848873" y="1607658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454894-0171-1E1A-CBB1-970768B52DC7}"/>
              </a:ext>
            </a:extLst>
          </p:cNvPr>
          <p:cNvSpPr txBox="1"/>
          <p:nvPr/>
        </p:nvSpPr>
        <p:spPr>
          <a:xfrm>
            <a:off x="2235909" y="3106123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9B1A0F-2409-C589-9525-947EA3C1F374}"/>
              </a:ext>
            </a:extLst>
          </p:cNvPr>
          <p:cNvSpPr txBox="1"/>
          <p:nvPr/>
        </p:nvSpPr>
        <p:spPr>
          <a:xfrm>
            <a:off x="9657215" y="3106123"/>
            <a:ext cx="84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이미지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8F489DB-EEC7-BA96-A591-CF157901F8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8561445"/>
              </p:ext>
            </p:extLst>
          </p:nvPr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pic>
        <p:nvPicPr>
          <p:cNvPr id="11" name="그림 10">
            <a:extLst>
              <a:ext uri="{FF2B5EF4-FFF2-40B4-BE49-F238E27FC236}">
                <a16:creationId xmlns:a16="http://schemas.microsoft.com/office/drawing/2014/main" id="{73228369-F6AA-E4F2-7BD5-4E0F2387A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328" y="1976664"/>
            <a:ext cx="2596061" cy="282267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8EAB9E-04D7-1F15-D7BD-74E877B10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094" y="1976664"/>
            <a:ext cx="2575560" cy="2822671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27ED340C-964F-2E19-1D14-10EF78ECBC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9056" y="2249312"/>
            <a:ext cx="2608434" cy="2283629"/>
          </a:xfrm>
          <a:prstGeom prst="rect">
            <a:avLst/>
          </a:prstGeom>
        </p:spPr>
      </p:pic>
      <p:sp>
        <p:nvSpPr>
          <p:cNvPr id="1026" name="TextBox 1025">
            <a:extLst>
              <a:ext uri="{FF2B5EF4-FFF2-40B4-BE49-F238E27FC236}">
                <a16:creationId xmlns:a16="http://schemas.microsoft.com/office/drawing/2014/main" id="{19641543-6C75-7982-D9F2-E8FED1D28A29}"/>
              </a:ext>
            </a:extLst>
          </p:cNvPr>
          <p:cNvSpPr txBox="1"/>
          <p:nvPr/>
        </p:nvSpPr>
        <p:spPr>
          <a:xfrm>
            <a:off x="2363431" y="5426704"/>
            <a:ext cx="538795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국내</a:t>
            </a: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F626B676-782B-66D9-0123-E75D6977E0B7}"/>
              </a:ext>
            </a:extLst>
          </p:cNvPr>
          <p:cNvSpPr txBox="1"/>
          <p:nvPr/>
        </p:nvSpPr>
        <p:spPr>
          <a:xfrm>
            <a:off x="6086061" y="5425254"/>
            <a:ext cx="538795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해외</a:t>
            </a: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474AE90B-DA87-8FF5-1DA2-C3A74717B68C}"/>
              </a:ext>
            </a:extLst>
          </p:cNvPr>
          <p:cNvSpPr txBox="1"/>
          <p:nvPr/>
        </p:nvSpPr>
        <p:spPr>
          <a:xfrm>
            <a:off x="9828569" y="5425255"/>
            <a:ext cx="538795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해외</a:t>
            </a:r>
          </a:p>
        </p:txBody>
      </p:sp>
    </p:spTree>
    <p:extLst>
      <p:ext uri="{BB962C8B-B14F-4D97-AF65-F5344CB8AC3E}">
        <p14:creationId xmlns:p14="http://schemas.microsoft.com/office/powerpoint/2010/main" val="112276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702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1"/>
                </a:solidFill>
              </a:rPr>
              <a:t>Part 1</a:t>
            </a:r>
            <a:endParaRPr lang="ko-KR" altLang="en-US" sz="1600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32431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300" dirty="0" smtClean="0">
                <a:solidFill>
                  <a:schemeClr val="accent1"/>
                </a:solidFill>
              </a:rPr>
              <a:t>자동차  </a:t>
            </a:r>
            <a:r>
              <a:rPr lang="ko-KR" altLang="en-US" sz="2800" b="1" spc="-300" dirty="0">
                <a:solidFill>
                  <a:schemeClr val="accent1"/>
                </a:solidFill>
              </a:rPr>
              <a:t>센서의   중요성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BB86A1C-129F-B762-8A2C-E7791BC4039E}"/>
              </a:ext>
            </a:extLst>
          </p:cNvPr>
          <p:cNvGraphicFramePr>
            <a:graphicFrameLocks noGrp="1"/>
          </p:cNvGraphicFramePr>
          <p:nvPr/>
        </p:nvGraphicFramePr>
        <p:xfrm>
          <a:off x="8597734" y="6356532"/>
          <a:ext cx="3594265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4265">
                  <a:extLst>
                    <a:ext uri="{9D8B030D-6E8A-4147-A177-3AD203B41FA5}">
                      <a16:colId xmlns:a16="http://schemas.microsoft.com/office/drawing/2014/main" val="3391487801"/>
                    </a:ext>
                  </a:extLst>
                </a:gridCol>
              </a:tblGrid>
              <a:tr h="22422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783826"/>
                  </a:ext>
                </a:extLst>
              </a:tr>
            </a:tbl>
          </a:graphicData>
        </a:graphic>
      </p:graphicFrame>
      <p:sp>
        <p:nvSpPr>
          <p:cNvPr id="7" name="양쪽 대괄호 6">
            <a:extLst>
              <a:ext uri="{FF2B5EF4-FFF2-40B4-BE49-F238E27FC236}">
                <a16:creationId xmlns:a16="http://schemas.microsoft.com/office/drawing/2014/main" id="{6A569E39-B17C-742E-CEB0-FF6966A17B5D}"/>
              </a:ext>
            </a:extLst>
          </p:cNvPr>
          <p:cNvSpPr/>
          <p:nvPr/>
        </p:nvSpPr>
        <p:spPr>
          <a:xfrm>
            <a:off x="3547790" y="2239309"/>
            <a:ext cx="5249186" cy="3621952"/>
          </a:xfrm>
          <a:prstGeom prst="bracketPair">
            <a:avLst>
              <a:gd name="adj" fmla="val 1231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0DD98B6-7EFF-C24E-7D9A-0F3F6A347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360" y="2565561"/>
            <a:ext cx="3629532" cy="296268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EEAB823-F83E-406E-55CC-8268906047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4644" y="1162512"/>
            <a:ext cx="8040222" cy="74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79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7">
            <a:extLst>
              <a:ext uri="{FF2B5EF4-FFF2-40B4-BE49-F238E27FC236}">
                <a16:creationId xmlns:a16="http://schemas.microsoft.com/office/drawing/2014/main" id="{EBBE7C2F-F057-204E-DD94-BDB0891C3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606230"/>
              </p:ext>
            </p:extLst>
          </p:nvPr>
        </p:nvGraphicFramePr>
        <p:xfrm>
          <a:off x="4064000" y="6348570"/>
          <a:ext cx="8128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3578585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4968223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BC4A60E-1FE8-21A2-226A-64A5E3C31ABA}"/>
              </a:ext>
            </a:extLst>
          </p:cNvPr>
          <p:cNvSpPr txBox="1"/>
          <p:nvPr/>
        </p:nvSpPr>
        <p:spPr>
          <a:xfrm>
            <a:off x="6586895" y="872277"/>
            <a:ext cx="147829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endParaRPr lang="ko-KR" altLang="en-US" sz="199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F33E85-C91E-7EE7-BDF3-D88999F65FB2}"/>
              </a:ext>
            </a:extLst>
          </p:cNvPr>
          <p:cNvSpPr txBox="1"/>
          <p:nvPr/>
        </p:nvSpPr>
        <p:spPr>
          <a:xfrm>
            <a:off x="6586895" y="3912256"/>
            <a:ext cx="25939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spc="-300" dirty="0">
                <a:solidFill>
                  <a:schemeClr val="bg1"/>
                </a:solidFill>
                <a:latin typeface="+mn-ea"/>
              </a:rPr>
              <a:t>시현 코드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5C5D792-FB9F-34E1-03C1-92399F0D364B}"/>
              </a:ext>
            </a:extLst>
          </p:cNvPr>
          <p:cNvCxnSpPr>
            <a:cxnSpLocks/>
          </p:cNvCxnSpPr>
          <p:nvPr/>
        </p:nvCxnSpPr>
        <p:spPr>
          <a:xfrm>
            <a:off x="6586895" y="5107395"/>
            <a:ext cx="560510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17CB1AF-FAC7-6CC3-7842-EF457C21EDC2}"/>
              </a:ext>
            </a:extLst>
          </p:cNvPr>
          <p:cNvCxnSpPr>
            <a:cxnSpLocks/>
          </p:cNvCxnSpPr>
          <p:nvPr/>
        </p:nvCxnSpPr>
        <p:spPr>
          <a:xfrm>
            <a:off x="6586895" y="5356048"/>
            <a:ext cx="5605105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164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_008_10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1213</TotalTime>
  <Words>369</Words>
  <Application>Microsoft Office PowerPoint</Application>
  <PresentationFormat>와이드스크린</PresentationFormat>
  <Paragraphs>113</Paragraphs>
  <Slides>22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Abadi</vt:lpstr>
      <vt:lpstr>AppleSDGothicNeo</vt:lpstr>
      <vt:lpstr>Pretendard</vt:lpstr>
      <vt:lpstr>Pretendard Black</vt:lpstr>
      <vt:lpstr>SpoqaHanSansNeo</vt:lpstr>
      <vt:lpstr>Malgun Gothic</vt:lpstr>
      <vt:lpstr>Malgun 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전산2-11</cp:lastModifiedBy>
  <cp:revision>49</cp:revision>
  <dcterms:created xsi:type="dcterms:W3CDTF">2022-08-03T01:14:38Z</dcterms:created>
  <dcterms:modified xsi:type="dcterms:W3CDTF">2023-03-24T01:22:00Z</dcterms:modified>
</cp:coreProperties>
</file>

<file path=docProps/thumbnail.jpeg>
</file>